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7" r:id="rId4"/>
    <p:sldId id="284" r:id="rId5"/>
    <p:sldId id="258" r:id="rId6"/>
    <p:sldId id="285" r:id="rId7"/>
    <p:sldId id="260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05" autoAdjust="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CF4D1-D4A8-4BFB-B8C7-F2E1BE7BDB98}" type="datetimeFigureOut">
              <a:rPr lang="da-DK" smtClean="0"/>
              <a:t>05-07-2019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696D5-D2C5-428D-8D7F-D87F80BFBA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3521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CF4D1-D4A8-4BFB-B8C7-F2E1BE7BDB98}" type="datetimeFigureOut">
              <a:rPr lang="da-DK" smtClean="0"/>
              <a:t>05-07-2019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696D5-D2C5-428D-8D7F-D87F80BFBA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226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CF4D1-D4A8-4BFB-B8C7-F2E1BE7BDB98}" type="datetimeFigureOut">
              <a:rPr lang="da-DK" smtClean="0"/>
              <a:t>05-07-2019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696D5-D2C5-428D-8D7F-D87F80BFBA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064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CF4D1-D4A8-4BFB-B8C7-F2E1BE7BDB98}" type="datetimeFigureOut">
              <a:rPr lang="da-DK" smtClean="0"/>
              <a:t>05-07-2019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696D5-D2C5-428D-8D7F-D87F80BFBA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690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CF4D1-D4A8-4BFB-B8C7-F2E1BE7BDB98}" type="datetimeFigureOut">
              <a:rPr lang="da-DK" smtClean="0"/>
              <a:t>05-07-2019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696D5-D2C5-428D-8D7F-D87F80BFBA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7328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CF4D1-D4A8-4BFB-B8C7-F2E1BE7BDB98}" type="datetimeFigureOut">
              <a:rPr lang="da-DK" smtClean="0"/>
              <a:t>05-07-2019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696D5-D2C5-428D-8D7F-D87F80BFBA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9178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CF4D1-D4A8-4BFB-B8C7-F2E1BE7BDB98}" type="datetimeFigureOut">
              <a:rPr lang="da-DK" smtClean="0"/>
              <a:t>05-07-2019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696D5-D2C5-428D-8D7F-D87F80BFBA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3757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CF4D1-D4A8-4BFB-B8C7-F2E1BE7BDB98}" type="datetimeFigureOut">
              <a:rPr lang="da-DK" smtClean="0"/>
              <a:t>05-07-2019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696D5-D2C5-428D-8D7F-D87F80BFBA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120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CF4D1-D4A8-4BFB-B8C7-F2E1BE7BDB98}" type="datetimeFigureOut">
              <a:rPr lang="da-DK" smtClean="0"/>
              <a:t>05-07-2019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696D5-D2C5-428D-8D7F-D87F80BFBA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3646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CF4D1-D4A8-4BFB-B8C7-F2E1BE7BDB98}" type="datetimeFigureOut">
              <a:rPr lang="da-DK" smtClean="0"/>
              <a:t>05-07-2019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696D5-D2C5-428D-8D7F-D87F80BFBA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8484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CF4D1-D4A8-4BFB-B8C7-F2E1BE7BDB98}" type="datetimeFigureOut">
              <a:rPr lang="da-DK" smtClean="0"/>
              <a:t>05-07-2019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696D5-D2C5-428D-8D7F-D87F80BFBA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10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CF4D1-D4A8-4BFB-B8C7-F2E1BE7BDB98}" type="datetimeFigureOut">
              <a:rPr lang="da-DK" smtClean="0"/>
              <a:t>05-07-2019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696D5-D2C5-428D-8D7F-D87F80BFBA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349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12. Billedfiler\4 Image files - malerier\Low res\Lundbye 280 H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380820" cy="627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boks 7"/>
          <p:cNvSpPr txBox="1"/>
          <p:nvPr/>
        </p:nvSpPr>
        <p:spPr>
          <a:xfrm>
            <a:off x="827584" y="6421912"/>
            <a:ext cx="7380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err="1"/>
              <a:t>J.Th</a:t>
            </a:r>
            <a:r>
              <a:rPr lang="da-DK" sz="1100" dirty="0"/>
              <a:t>. Lundbye: </a:t>
            </a:r>
            <a:r>
              <a:rPr lang="da-DK" sz="1100" i="1" dirty="0"/>
              <a:t>Efterårslandskab. Hankehøj ved </a:t>
            </a:r>
            <a:r>
              <a:rPr lang="da-DK" sz="1100" i="1" dirty="0" smtClean="0"/>
              <a:t>Vallekilde</a:t>
            </a:r>
            <a:r>
              <a:rPr lang="da-DK" sz="1100" dirty="0"/>
              <a:t>, 1847, olie på lærred, 36,3 x 43,2 cm</a:t>
            </a:r>
          </a:p>
        </p:txBody>
      </p:sp>
    </p:spTree>
    <p:extLst>
      <p:ext uri="{BB962C8B-B14F-4D97-AF65-F5344CB8AC3E}">
        <p14:creationId xmlns:p14="http://schemas.microsoft.com/office/powerpoint/2010/main" val="2744786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098" name="Picture 2" descr="G:\12. Billedfiler\4 Image files - malerier\Low res\Eckersberg 111 HB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185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179512" y="5877272"/>
            <a:ext cx="216024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latin typeface="+mj-lt"/>
                <a:cs typeface="Tunga" panose="020B0502040204020203" pitchFamily="34" charset="0"/>
              </a:rPr>
              <a:t>C.W. Eckersberg: 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Portræt af Ostindisk købmand Albrecht Ludwig Schmidt, 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1818, olie på lærred, 156,5 x 98,3 cm</a:t>
            </a:r>
          </a:p>
          <a:p>
            <a:endParaRPr lang="da-DK" dirty="0">
              <a:latin typeface="Tunga" panose="020B0502040204020203" pitchFamily="34" charset="0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88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122" name="Picture 2" descr="G:\12. Billedfiler\4 Image files - malerier\Low res\Eckersberg 112 HB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538"/>
            <a:ext cx="4248472" cy="682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107504" y="6165304"/>
            <a:ext cx="236787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latin typeface="+mj-lt"/>
                <a:cs typeface="Tunga" panose="020B0502040204020203" pitchFamily="34" charset="0"/>
              </a:rPr>
              <a:t>C.W. Eckersberg: 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Portræt af madam Frederikke Christiane Schmidt,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 1818, olie på lærred, 157,5 x 97,5 cm</a:t>
            </a:r>
          </a:p>
        </p:txBody>
      </p:sp>
    </p:spTree>
    <p:extLst>
      <p:ext uri="{BB962C8B-B14F-4D97-AF65-F5344CB8AC3E}">
        <p14:creationId xmlns:p14="http://schemas.microsoft.com/office/powerpoint/2010/main" val="2451307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146" name="Picture 2" descr="G:\12. Billedfiler\4 Image files - malerier\Low res\Lundbye 3040  HPscan 08.200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t="7452" r="4111" b="6734"/>
          <a:stretch/>
        </p:blipFill>
        <p:spPr bwMode="auto">
          <a:xfrm>
            <a:off x="0" y="701180"/>
            <a:ext cx="9144000" cy="540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107504" y="6277962"/>
            <a:ext cx="86764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latin typeface="+mj-lt"/>
                <a:cs typeface="Tunga" panose="020B0502040204020203" pitchFamily="34" charset="0"/>
              </a:rPr>
              <a:t>J.Th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. Lundbye: 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Bøndergårde i Vejby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, studie, 1843, olie på papir, 19,8 x 33,7 cm</a:t>
            </a:r>
          </a:p>
        </p:txBody>
      </p:sp>
    </p:spTree>
    <p:extLst>
      <p:ext uri="{BB962C8B-B14F-4D97-AF65-F5344CB8AC3E}">
        <p14:creationId xmlns:p14="http://schemas.microsoft.com/office/powerpoint/2010/main" val="1150080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170" name="Picture 2" descr="G:\12. Billedfiler\4 Image files - malerier\Low res\Lundbye 282 HB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6" y="397585"/>
            <a:ext cx="9150716" cy="601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35496" y="6423992"/>
            <a:ext cx="82809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latin typeface="+mj-lt"/>
                <a:cs typeface="Tunga" panose="020B0502040204020203" pitchFamily="34" charset="0"/>
              </a:rPr>
              <a:t>J.Th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. Lundbye: 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Hellede Klint på Røsnæs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, 1847, olie på papir, 36,7 x 54,8 cm </a:t>
            </a:r>
          </a:p>
        </p:txBody>
      </p:sp>
    </p:spTree>
    <p:extLst>
      <p:ext uri="{BB962C8B-B14F-4D97-AF65-F5344CB8AC3E}">
        <p14:creationId xmlns:p14="http://schemas.microsoft.com/office/powerpoint/2010/main" val="3787020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8194" name="Picture 2" descr="G:\12. Billedfiler\4 Image files - malerier\Low res\Lundbye 283 SMK Foto sept 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8110" r="13168" b="9071"/>
          <a:stretch/>
        </p:blipFill>
        <p:spPr bwMode="auto">
          <a:xfrm>
            <a:off x="0" y="319404"/>
            <a:ext cx="9144000" cy="613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107504" y="6498713"/>
            <a:ext cx="84249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 err="1">
                <a:latin typeface="+mj-lt"/>
                <a:cs typeface="Tunga" panose="020B0502040204020203" pitchFamily="34" charset="0"/>
              </a:rPr>
              <a:t>J.Th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. Lundbye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: Søndersøen ved Vognserup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, olie på papir, 40,7 x 60,9 cm</a:t>
            </a:r>
          </a:p>
        </p:txBody>
      </p:sp>
    </p:spTree>
    <p:extLst>
      <p:ext uri="{BB962C8B-B14F-4D97-AF65-F5344CB8AC3E}">
        <p14:creationId xmlns:p14="http://schemas.microsoft.com/office/powerpoint/2010/main" val="399154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218" name="Picture 2" descr="G:\12. Billedfiler\4 Image files - malerier\Low res\Kyhn 243 SMK Foto sept 0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t="5851" r="9722" b="12735"/>
          <a:stretch/>
        </p:blipFill>
        <p:spPr bwMode="auto">
          <a:xfrm>
            <a:off x="0" y="548680"/>
            <a:ext cx="9144000" cy="573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107504" y="6436241"/>
            <a:ext cx="84969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latin typeface="+mj-lt"/>
                <a:cs typeface="Tunga" panose="020B0502040204020203" pitchFamily="34" charset="0"/>
              </a:rPr>
              <a:t>Vilhelm Kyhn: 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Bjerrelide i nærheden af Horsens, 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(1858), olie på lærred, 38,6 x 62,5 cm</a:t>
            </a:r>
          </a:p>
        </p:txBody>
      </p:sp>
    </p:spTree>
    <p:extLst>
      <p:ext uri="{BB962C8B-B14F-4D97-AF65-F5344CB8AC3E}">
        <p14:creationId xmlns:p14="http://schemas.microsoft.com/office/powerpoint/2010/main" val="3027310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242" name="Picture 2" descr="G:\12. Billedfiler\4 Image files - malerier\Low res\Skovgaard, P.C. 451 Scan 08.2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2297" r="2001" b="1523"/>
          <a:stretch/>
        </p:blipFill>
        <p:spPr bwMode="auto">
          <a:xfrm>
            <a:off x="187807" y="116632"/>
            <a:ext cx="8831461" cy="636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193864" y="6505397"/>
            <a:ext cx="84969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latin typeface="+mj-lt"/>
                <a:cs typeface="Tunga" panose="020B0502040204020203" pitchFamily="34" charset="0"/>
              </a:rPr>
              <a:t>P.C. Skovgaard: 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Parti ved Halleby Å,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 1847, olie på lærred, 23,2 x 31,4 cm</a:t>
            </a:r>
          </a:p>
        </p:txBody>
      </p:sp>
    </p:spTree>
    <p:extLst>
      <p:ext uri="{BB962C8B-B14F-4D97-AF65-F5344CB8AC3E}">
        <p14:creationId xmlns:p14="http://schemas.microsoft.com/office/powerpoint/2010/main" val="384958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266" name="Picture 2" descr="G:\12. Billedfiler\4 Image files - malerier\Low res\Ancher, A. 4 HB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4664"/>
            <a:ext cx="9145683" cy="603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0" y="6452071"/>
            <a:ext cx="9115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latin typeface="+mj-lt"/>
                <a:cs typeface="Tunga" panose="020B0502040204020203" pitchFamily="34" charset="0"/>
              </a:rPr>
              <a:t>Anna Ancher: 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To gamle, der plukker måger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, 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Lars Gaihede og gamle Lene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, ca. 1883, olie på lærred, 66,2 x 100,8 cm</a:t>
            </a:r>
          </a:p>
        </p:txBody>
      </p:sp>
    </p:spTree>
    <p:extLst>
      <p:ext uri="{BB962C8B-B14F-4D97-AF65-F5344CB8AC3E}">
        <p14:creationId xmlns:p14="http://schemas.microsoft.com/office/powerpoint/2010/main" val="4105938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2290" name="Picture 2" descr="G:\12. Billedfiler\4 Image files - malerier\Low res\Ancher, M. 12 HB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04"/>
            <a:ext cx="9144000" cy="570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0" y="6453336"/>
            <a:ext cx="9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latin typeface="+mj-lt"/>
                <a:cs typeface="Tunga" panose="020B0502040204020203" pitchFamily="34" charset="0"/>
              </a:rPr>
              <a:t>Michael Ancher: 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Figurer i et landskab. Blinde Kristian og Tine i sandet,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 1880, olie på lærred, 59,8 x 95 cm</a:t>
            </a:r>
          </a:p>
        </p:txBody>
      </p:sp>
    </p:spTree>
    <p:extLst>
      <p:ext uri="{BB962C8B-B14F-4D97-AF65-F5344CB8AC3E}">
        <p14:creationId xmlns:p14="http://schemas.microsoft.com/office/powerpoint/2010/main" val="1809158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3314" name="Picture 2" descr="G:\12. Billedfiler\4 Image files - malerier\Low res\Ancher, M. 11 SMK Foto 200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" r="702" b="2322"/>
          <a:stretch/>
        </p:blipFill>
        <p:spPr bwMode="auto">
          <a:xfrm>
            <a:off x="899485" y="0"/>
            <a:ext cx="7293901" cy="640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179512" y="6533377"/>
            <a:ext cx="86227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latin typeface="+mj-lt"/>
                <a:cs typeface="Tunga" panose="020B0502040204020203" pitchFamily="34" charset="0"/>
              </a:rPr>
              <a:t>Michael Ancher: 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Ved en sygeseng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, 1879, olie på lærred, 63,2 x 71 cm</a:t>
            </a:r>
          </a:p>
        </p:txBody>
      </p:sp>
    </p:spTree>
    <p:extLst>
      <p:ext uri="{BB962C8B-B14F-4D97-AF65-F5344CB8AC3E}">
        <p14:creationId xmlns:p14="http://schemas.microsoft.com/office/powerpoint/2010/main" val="3751110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dsholder til indhold 3" descr="G:\12. Billedfiler\4 Image files - malerier\Low res\Lundbye 3135 KP2scan.jp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t="13231" r="10998" b="8157"/>
          <a:stretch/>
        </p:blipFill>
        <p:spPr bwMode="auto">
          <a:xfrm>
            <a:off x="323528" y="44624"/>
            <a:ext cx="8566763" cy="62332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395536" y="6277895"/>
            <a:ext cx="7632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err="1"/>
              <a:t>J.Th</a:t>
            </a:r>
            <a:r>
              <a:rPr lang="da-DK" sz="1100" dirty="0"/>
              <a:t>. Lundbye: </a:t>
            </a:r>
            <a:r>
              <a:rPr lang="da-DK" sz="1100" i="1" dirty="0"/>
              <a:t>Hankehøj på  Vallekilde præstegård</a:t>
            </a:r>
            <a:r>
              <a:rPr lang="da-DK" sz="1100" dirty="0"/>
              <a:t>, ca. 1846, skitse på papir,17,5 x 22,5 cm</a:t>
            </a:r>
          </a:p>
        </p:txBody>
      </p:sp>
    </p:spTree>
    <p:extLst>
      <p:ext uri="{BB962C8B-B14F-4D97-AF65-F5344CB8AC3E}">
        <p14:creationId xmlns:p14="http://schemas.microsoft.com/office/powerpoint/2010/main" val="1116055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C:\Users\B046414\Pictures\Johansen, V. 177 nyopt 03.200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8559"/>
            <a:ext cx="5976664" cy="64337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9512" y="5934918"/>
            <a:ext cx="115212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100" b="0" i="0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unga" panose="020B0502040204020203" pitchFamily="34" charset="0"/>
              </a:rPr>
              <a:t>Viggo</a:t>
            </a:r>
            <a:r>
              <a:rPr kumimoji="0" lang="da-DK" altLang="da-DK" sz="1100" b="0" i="0" strike="noStrike" cap="none" normalizeH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unga" panose="020B0502040204020203" pitchFamily="34" charset="0"/>
              </a:rPr>
              <a:t> </a:t>
            </a:r>
            <a:r>
              <a:rPr kumimoji="0" lang="da-DK" altLang="da-DK" sz="1100" b="0" i="0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unga" panose="020B0502040204020203" pitchFamily="34" charset="0"/>
              </a:rPr>
              <a:t>Johansen: </a:t>
            </a:r>
            <a:r>
              <a:rPr kumimoji="0" lang="da-DK" altLang="da-DK" sz="1100" b="0" i="1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unga" panose="020B0502040204020203" pitchFamily="34" charset="0"/>
              </a:rPr>
              <a:t>Et måltid,</a:t>
            </a:r>
            <a:r>
              <a:rPr kumimoji="0" lang="da-DK" altLang="da-DK" sz="1100" b="0" i="0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unga" panose="020B0502040204020203" pitchFamily="34" charset="0"/>
              </a:rPr>
              <a:t> 1877, olie på lærred, 48 x 44,5 cm</a:t>
            </a:r>
            <a:endParaRPr kumimoji="0" lang="da-DK" altLang="da-DK" sz="1100" b="0" i="0" strike="noStrike" cap="none" normalizeH="0" baseline="0" dirty="0" smtClean="0">
              <a:ln>
                <a:noFill/>
              </a:ln>
              <a:effectLst/>
              <a:latin typeface="+mj-lt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107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4338" name="Picture 2" descr="G:\12. Billedfiler\4 Image files - malerier\Low res\Krøyer 1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404193" cy="646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467544" y="6488923"/>
            <a:ext cx="74168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latin typeface="+mj-lt"/>
              </a:rPr>
              <a:t>P.S. Krøyer</a:t>
            </a:r>
            <a:r>
              <a:rPr lang="da-DK" sz="1100" i="1" dirty="0">
                <a:latin typeface="+mj-lt"/>
              </a:rPr>
              <a:t>: Fra </a:t>
            </a:r>
            <a:r>
              <a:rPr lang="da-DK" sz="1100" i="1" dirty="0" err="1">
                <a:latin typeface="+mj-lt"/>
              </a:rPr>
              <a:t>smedien</a:t>
            </a:r>
            <a:r>
              <a:rPr lang="da-DK" sz="1100" i="1" dirty="0">
                <a:latin typeface="+mj-lt"/>
              </a:rPr>
              <a:t> i Hornbæk</a:t>
            </a:r>
            <a:r>
              <a:rPr lang="da-DK" sz="1100" dirty="0">
                <a:latin typeface="+mj-lt"/>
              </a:rPr>
              <a:t>, (1875), olie på lærred, 91 x 118,7 cm</a:t>
            </a:r>
          </a:p>
        </p:txBody>
      </p:sp>
    </p:spTree>
    <p:extLst>
      <p:ext uri="{BB962C8B-B14F-4D97-AF65-F5344CB8AC3E}">
        <p14:creationId xmlns:p14="http://schemas.microsoft.com/office/powerpoint/2010/main" val="2261445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5362" name="Picture 2" descr="G:\12. Billedfiler\4 Image files - malerier\Low res\Krøyer 3092 nd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60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401953" y="6488668"/>
            <a:ext cx="87129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latin typeface="+mj-lt"/>
                <a:cs typeface="Tunga" panose="020B0502040204020203" pitchFamily="34" charset="0"/>
              </a:rPr>
              <a:t>P.S: Krøyer: 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Sommerdag ved Skagens Sønderstrand, 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1884, olie på lærred, 154,5 x 212,5 cm</a:t>
            </a:r>
          </a:p>
        </p:txBody>
      </p:sp>
    </p:spTree>
    <p:extLst>
      <p:ext uri="{BB962C8B-B14F-4D97-AF65-F5344CB8AC3E}">
        <p14:creationId xmlns:p14="http://schemas.microsoft.com/office/powerpoint/2010/main" val="2403224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6386" name="Picture 2" descr="G:\12. Billedfiler\4 Image files - malerier\Low res\Krøyer 308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88424" cy="608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395536" y="6495520"/>
            <a:ext cx="91267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latin typeface="+mj-lt"/>
                <a:cs typeface="Tunga" panose="020B0502040204020203" pitchFamily="34" charset="0"/>
              </a:rPr>
              <a:t>P.S. Krøyer: 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I købmandens bod, når der ikke fiskes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, 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Skagen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, 1882, olie på lærred, 79,5 x 109,8 cm</a:t>
            </a:r>
          </a:p>
        </p:txBody>
      </p:sp>
    </p:spTree>
    <p:extLst>
      <p:ext uri="{BB962C8B-B14F-4D97-AF65-F5344CB8AC3E}">
        <p14:creationId xmlns:p14="http://schemas.microsoft.com/office/powerpoint/2010/main" val="632591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7410" name="Picture 2" descr="G:\12. Billedfiler\4 Image files - malerier\Low res\Pedersen, O. 3145 KP2sca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5321" r="8002" b="8450"/>
          <a:stretch/>
        </p:blipFill>
        <p:spPr bwMode="auto">
          <a:xfrm>
            <a:off x="755576" y="0"/>
            <a:ext cx="7704856" cy="632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323528" y="6381328"/>
            <a:ext cx="62464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latin typeface="+mj-lt"/>
                <a:cs typeface="Tunga" panose="020B0502040204020203" pitchFamily="34" charset="0"/>
              </a:rPr>
              <a:t>Ole Pedersen: 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I et </a:t>
            </a:r>
            <a:r>
              <a:rPr lang="da-DK" sz="1100" i="1" dirty="0" smtClean="0">
                <a:latin typeface="+mj-lt"/>
                <a:cs typeface="Tunga" panose="020B0502040204020203" pitchFamily="34" charset="0"/>
              </a:rPr>
              <a:t>farveri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, 1887, olie på lærred, 55,4 x 67 cm</a:t>
            </a:r>
          </a:p>
        </p:txBody>
      </p:sp>
    </p:spTree>
    <p:extLst>
      <p:ext uri="{BB962C8B-B14F-4D97-AF65-F5344CB8AC3E}">
        <p14:creationId xmlns:p14="http://schemas.microsoft.com/office/powerpoint/2010/main" val="1887394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8435" name="Picture 3" descr="G:\12. Billedfiler\4 Image files - malerier\Low res\Ring 4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898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107504" y="6165304"/>
            <a:ext cx="16185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latin typeface="+mj-lt"/>
                <a:cs typeface="Tunga" panose="020B0502040204020203" pitchFamily="34" charset="0"/>
              </a:rPr>
              <a:t>L.A. Ring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: Den syge mand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, 1902, olie på lærred, 52,7 x 45,7 cm</a:t>
            </a:r>
          </a:p>
        </p:txBody>
      </p:sp>
    </p:spTree>
    <p:extLst>
      <p:ext uri="{BB962C8B-B14F-4D97-AF65-F5344CB8AC3E}">
        <p14:creationId xmlns:p14="http://schemas.microsoft.com/office/powerpoint/2010/main" val="3114877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9458" name="Picture 2" descr="G:\12. Billedfiler\4 Image files - malerier\Low res\Skovgaard, Joakim. 439 HBD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165"/>
            <a:ext cx="9144000" cy="608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7504" y="6433364"/>
            <a:ext cx="543289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unga" panose="020B0502040204020203" pitchFamily="34" charset="0"/>
              </a:rPr>
              <a:t>Joakim Skovgaard: </a:t>
            </a:r>
            <a:r>
              <a:rPr kumimoji="0" lang="da-DK" altLang="da-DK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unga" panose="020B0502040204020203" pitchFamily="34" charset="0"/>
              </a:rPr>
              <a:t>Forårsfåreklipning på Lolland. Gråvejr</a:t>
            </a:r>
            <a:r>
              <a:rPr kumimoji="0" lang="da-DK" altLang="da-DK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unga" panose="020B0502040204020203" pitchFamily="34" charset="0"/>
              </a:rPr>
              <a:t>, 1881, olie på lærred,</a:t>
            </a:r>
            <a:r>
              <a:rPr lang="da-DK" altLang="da-DK" sz="1100" dirty="0">
                <a:solidFill>
                  <a:srgbClr val="008080"/>
                </a:solidFill>
                <a:latin typeface="+mj-lt"/>
                <a:ea typeface="Calibri" pitchFamily="34" charset="0"/>
                <a:cs typeface="Tunga" panose="020B0502040204020203" pitchFamily="34" charset="0"/>
              </a:rPr>
              <a:t> </a:t>
            </a:r>
            <a:r>
              <a:rPr kumimoji="0" lang="da-DK" altLang="da-DK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unga" panose="020B0502040204020203" pitchFamily="34" charset="0"/>
              </a:rPr>
              <a:t>63 x 93,5 cm</a:t>
            </a:r>
            <a:endParaRPr kumimoji="0" lang="da-DK" altLang="da-DK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46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12. Billedfiler\4 Image files - malerier\Low res\Smidth 3095 SMK Foto 20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3188"/>
            <a:ext cx="9180512" cy="51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107504" y="6354906"/>
            <a:ext cx="79928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latin typeface="+mj-lt"/>
                <a:cs typeface="Tunga" panose="020B0502040204020203" pitchFamily="34" charset="0"/>
              </a:rPr>
              <a:t>Hans Smidth: </a:t>
            </a:r>
            <a:r>
              <a:rPr lang="da-DK" sz="1100" i="1" dirty="0" smtClean="0">
                <a:latin typeface="+mj-lt"/>
                <a:cs typeface="Tunga" panose="020B0502040204020203" pitchFamily="34" charset="0"/>
              </a:rPr>
              <a:t>Ildløs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, Natlig ildebrand på heden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, 1904, olie på lærred, 71 x 124,7 cm</a:t>
            </a:r>
          </a:p>
        </p:txBody>
      </p:sp>
    </p:spTree>
    <p:extLst>
      <p:ext uri="{BB962C8B-B14F-4D97-AF65-F5344CB8AC3E}">
        <p14:creationId xmlns:p14="http://schemas.microsoft.com/office/powerpoint/2010/main" val="352978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Fil:Christen KÃ¸bke - Frederiksborg Slot set fra JÃ¦gerbakken. Aft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4" y="188640"/>
            <a:ext cx="8748090" cy="601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boks 7"/>
          <p:cNvSpPr txBox="1"/>
          <p:nvPr/>
        </p:nvSpPr>
        <p:spPr>
          <a:xfrm>
            <a:off x="226204" y="6203597"/>
            <a:ext cx="7946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Christen Købke: </a:t>
            </a:r>
            <a:r>
              <a:rPr lang="da-DK" sz="1100" i="1" dirty="0"/>
              <a:t>Frederiksborg Slot set fra </a:t>
            </a:r>
            <a:r>
              <a:rPr lang="da-DK" sz="1100" i="1" dirty="0" err="1"/>
              <a:t>Jærgerbakken</a:t>
            </a:r>
            <a:r>
              <a:rPr lang="da-DK" sz="1100" i="1" dirty="0"/>
              <a:t>. Aften</a:t>
            </a:r>
            <a:r>
              <a:rPr lang="da-DK" sz="1100" dirty="0"/>
              <a:t>, 1855, olie på lærred, 71,8 x 103,4 cm</a:t>
            </a:r>
          </a:p>
        </p:txBody>
      </p:sp>
    </p:spTree>
    <p:extLst>
      <p:ext uri="{BB962C8B-B14F-4D97-AF65-F5344CB8AC3E}">
        <p14:creationId xmlns:p14="http://schemas.microsoft.com/office/powerpoint/2010/main" val="2877677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046414\Pictures\Frederiksborg-Slot-1600x9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6" r="14843" b="13871"/>
          <a:stretch/>
        </p:blipFill>
        <p:spPr bwMode="auto">
          <a:xfrm>
            <a:off x="107504" y="332655"/>
            <a:ext cx="8928992" cy="585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755576" y="6220010"/>
            <a:ext cx="62646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Pressefoto 2019 © Det Nationalhistoriske Museum på Frederiksborg </a:t>
            </a:r>
            <a:r>
              <a:rPr lang="da-DK" sz="1100" dirty="0" smtClean="0"/>
              <a:t>Slot</a:t>
            </a:r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3626248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12. Billedfiler\4 Image files - malerier\Low res\Krøyer 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010" y="23399"/>
            <a:ext cx="5016662" cy="63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boks 6"/>
          <p:cNvSpPr txBox="1"/>
          <p:nvPr/>
        </p:nvSpPr>
        <p:spPr>
          <a:xfrm>
            <a:off x="1938328" y="6407576"/>
            <a:ext cx="64408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cs typeface="Tunga" panose="020B0502040204020203" pitchFamily="34" charset="0"/>
              </a:rPr>
              <a:t>P.S. Krøyer: </a:t>
            </a:r>
            <a:r>
              <a:rPr lang="da-DK" sz="1100" i="1" dirty="0">
                <a:cs typeface="Tunga" panose="020B0502040204020203" pitchFamily="34" charset="0"/>
              </a:rPr>
              <a:t>Italienske landsbyhattemagere</a:t>
            </a:r>
            <a:r>
              <a:rPr lang="da-DK" sz="1100" dirty="0">
                <a:cs typeface="Tunga" panose="020B0502040204020203" pitchFamily="34" charset="0"/>
              </a:rPr>
              <a:t>, </a:t>
            </a:r>
            <a:r>
              <a:rPr lang="da-DK" sz="1100" i="1" dirty="0">
                <a:cs typeface="Tunga" panose="020B0502040204020203" pitchFamily="34" charset="0"/>
              </a:rPr>
              <a:t>Sora</a:t>
            </a:r>
            <a:r>
              <a:rPr lang="da-DK" sz="1100" dirty="0">
                <a:cs typeface="Tunga" panose="020B0502040204020203" pitchFamily="34" charset="0"/>
              </a:rPr>
              <a:t>, 1880, </a:t>
            </a:r>
            <a:r>
              <a:rPr lang="da-DK" sz="1100" dirty="0" smtClean="0">
                <a:cs typeface="Tunga" panose="020B0502040204020203" pitchFamily="34" charset="0"/>
              </a:rPr>
              <a:t>olie </a:t>
            </a:r>
            <a:r>
              <a:rPr lang="da-DK" sz="1100" dirty="0">
                <a:cs typeface="Tunga" panose="020B0502040204020203" pitchFamily="34" charset="0"/>
              </a:rPr>
              <a:t>på lærred, 133,3 x 107 cm</a:t>
            </a:r>
          </a:p>
        </p:txBody>
      </p:sp>
    </p:spTree>
    <p:extLst>
      <p:ext uri="{BB962C8B-B14F-4D97-AF65-F5344CB8AC3E}">
        <p14:creationId xmlns:p14="http://schemas.microsoft.com/office/powerpoint/2010/main" val="1815841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12. Billedfiler\4 Image files - malerier\Low res\Exner 133 HPscan 08.2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1365" r="780" b="1386"/>
          <a:stretch/>
        </p:blipFill>
        <p:spPr bwMode="auto">
          <a:xfrm>
            <a:off x="262550" y="271604"/>
            <a:ext cx="8591739" cy="591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179512" y="6267789"/>
            <a:ext cx="41764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cs typeface="Tunga" panose="020B0502040204020203" pitchFamily="34" charset="0"/>
              </a:rPr>
              <a:t>Julius Exner: </a:t>
            </a:r>
            <a:r>
              <a:rPr lang="da-DK" sz="1100" i="1" dirty="0">
                <a:cs typeface="Tunga" panose="020B0502040204020203" pitchFamily="34" charset="0"/>
              </a:rPr>
              <a:t>Blindebuk</a:t>
            </a:r>
            <a:r>
              <a:rPr lang="da-DK" sz="1100" dirty="0">
                <a:cs typeface="Tunga" panose="020B0502040204020203" pitchFamily="34" charset="0"/>
              </a:rPr>
              <a:t>, 1866, olie på lærred, 82,3 x 118,5 cm</a:t>
            </a:r>
          </a:p>
        </p:txBody>
      </p:sp>
    </p:spTree>
    <p:extLst>
      <p:ext uri="{BB962C8B-B14F-4D97-AF65-F5344CB8AC3E}">
        <p14:creationId xmlns:p14="http://schemas.microsoft.com/office/powerpoint/2010/main" val="79650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12. Billedfiler\4 Image files - malerier\Low res\Henningsen, E. 154 HB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8793181" cy="59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boks 5"/>
          <p:cNvSpPr txBox="1"/>
          <p:nvPr/>
        </p:nvSpPr>
        <p:spPr>
          <a:xfrm>
            <a:off x="179511" y="6184488"/>
            <a:ext cx="5708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cs typeface="Tunga" panose="020B0502040204020203" pitchFamily="34" charset="0"/>
              </a:rPr>
              <a:t>Erik </a:t>
            </a:r>
            <a:r>
              <a:rPr lang="en-US" sz="1100" dirty="0" err="1">
                <a:cs typeface="Tunga" panose="020B0502040204020203" pitchFamily="34" charset="0"/>
              </a:rPr>
              <a:t>Henningsen</a:t>
            </a:r>
            <a:r>
              <a:rPr lang="en-US" sz="1100" dirty="0">
                <a:cs typeface="Tunga" panose="020B0502040204020203" pitchFamily="34" charset="0"/>
              </a:rPr>
              <a:t>: </a:t>
            </a:r>
            <a:r>
              <a:rPr lang="en-US" sz="1100" i="1" dirty="0" err="1">
                <a:cs typeface="Tunga" panose="020B0502040204020203" pitchFamily="34" charset="0"/>
              </a:rPr>
              <a:t>Summum</a:t>
            </a:r>
            <a:r>
              <a:rPr lang="en-US" sz="1100" i="1" dirty="0">
                <a:cs typeface="Tunga" panose="020B0502040204020203" pitchFamily="34" charset="0"/>
              </a:rPr>
              <a:t> jus, summa injuria. </a:t>
            </a:r>
            <a:r>
              <a:rPr lang="da-DK" sz="1100" i="1" dirty="0">
                <a:cs typeface="Tunga" panose="020B0502040204020203" pitchFamily="34" charset="0"/>
              </a:rPr>
              <a:t>Barnemordet</a:t>
            </a:r>
            <a:r>
              <a:rPr lang="da-DK" sz="1100" dirty="0">
                <a:cs typeface="Tunga" panose="020B0502040204020203" pitchFamily="34" charset="0"/>
              </a:rPr>
              <a:t>, 1886, olie på lærred, 78,5 x 117 cm</a:t>
            </a:r>
          </a:p>
        </p:txBody>
      </p:sp>
    </p:spTree>
    <p:extLst>
      <p:ext uri="{BB962C8B-B14F-4D97-AF65-F5344CB8AC3E}">
        <p14:creationId xmlns:p14="http://schemas.microsoft.com/office/powerpoint/2010/main" val="3103516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050" name="Picture 2" descr="G:\12. Billedfiler\4 Image files - malerier\Low res\Dalgas 76 KP2sc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916"/>
            <a:ext cx="9144000" cy="592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179512" y="6379275"/>
            <a:ext cx="544572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>
                <a:latin typeface="+mj-lt"/>
                <a:cs typeface="Tunga" panose="020B0502040204020203" pitchFamily="34" charset="0"/>
              </a:rPr>
              <a:t>Carlo </a:t>
            </a:r>
            <a:r>
              <a:rPr lang="da-DK" sz="1100" dirty="0" err="1">
                <a:latin typeface="+mj-lt"/>
                <a:cs typeface="Tunga" panose="020B0502040204020203" pitchFamily="34" charset="0"/>
              </a:rPr>
              <a:t>Dalgas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: 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Aftenlandskab med en stendysse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, studie, (1844), olie på lærred, 13,7 x 21,3 cm</a:t>
            </a:r>
          </a:p>
          <a:p>
            <a:endParaRPr lang="da-DK" dirty="0">
              <a:latin typeface="Tunga" panose="020B0502040204020203" pitchFamily="34" charset="0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352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074" name="Picture 2" descr="G:\12. Billedfiler\4 Image files - malerier\Low res\Dreyer 100 H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65066" cy="621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275024" y="6478123"/>
            <a:ext cx="494558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 err="1">
                <a:latin typeface="+mj-lt"/>
                <a:cs typeface="Tunga" panose="020B0502040204020203" pitchFamily="34" charset="0"/>
              </a:rPr>
              <a:t>Dankvart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 Dreyer</a:t>
            </a:r>
            <a:r>
              <a:rPr lang="da-DK" sz="1100" i="1" dirty="0">
                <a:latin typeface="+mj-lt"/>
                <a:cs typeface="Tunga" panose="020B0502040204020203" pitchFamily="34" charset="0"/>
              </a:rPr>
              <a:t>: Kæmpehøj på Brandsø</a:t>
            </a:r>
            <a:r>
              <a:rPr lang="da-DK" sz="1100" dirty="0">
                <a:latin typeface="+mj-lt"/>
                <a:cs typeface="Tunga" panose="020B0502040204020203" pitchFamily="34" charset="0"/>
              </a:rPr>
              <a:t>, studie, ca. 1842, olie på pap, 29,1 x 41 cm</a:t>
            </a:r>
          </a:p>
          <a:p>
            <a:endParaRPr lang="da-DK" dirty="0">
              <a:latin typeface="Tunga" panose="020B0502040204020203" pitchFamily="34" charset="0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807634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527</Words>
  <Application>Microsoft Office PowerPoint</Application>
  <PresentationFormat>Skærmshow (4:3)</PresentationFormat>
  <Paragraphs>27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27</vt:i4>
      </vt:variant>
    </vt:vector>
  </HeadingPairs>
  <TitlesOfParts>
    <vt:vector size="28" baseType="lpstr"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Statens 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Clara Filippa Ditlevsen</dc:creator>
  <cp:lastModifiedBy>Camilla Klitgaard Laursen</cp:lastModifiedBy>
  <cp:revision>16</cp:revision>
  <dcterms:created xsi:type="dcterms:W3CDTF">2019-04-04T07:20:07Z</dcterms:created>
  <dcterms:modified xsi:type="dcterms:W3CDTF">2019-07-05T08:56:33Z</dcterms:modified>
</cp:coreProperties>
</file>